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7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01-1FD2-4A6F-9C34-9110827101DA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CE20-EF1D-47C2-B442-E2CDF5B93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54812;&#49457;&#50668;&#51473;\&#48148;&#53461;%20&#54868;&#47732;\&#45824;&#47548;&#52280;&#54924;&#50696;&#51208;\&#51060;&#51648;&#51008;_-_&#44536;_&#49324;&#46993;_&#50620;&#47560;&#45208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54812;&#49457;&#50668;&#51473;\&#48148;&#53461;%20&#54868;&#47732;\&#45824;&#47548;&#52280;&#54924;&#50696;&#51208;\&#44536;&#47924;&#50631;&#48372;&#45796;&#44053;&#54620;&#49324;&#46993;.mp3" TargetMode="External"/><Relationship Id="rId1" Type="http://schemas.openxmlformats.org/officeDocument/2006/relationships/audio" Target="file:///C:\Documents%20and%20Settings\&#54812;&#49457;&#50668;&#51473;\&#48148;&#53461;%20&#54868;&#47732;\&#45824;&#47548;&#52280;&#54924;&#50696;&#51208;\&#51312;&#49688;&#50500;_-_&#45817;&#49888;&#51008;_&#49324;&#46993;&#48155;&#44592;_&#50948;&#54644;_&#53468;&#50612;&#45212;_&#49324;&#46988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54812;&#49457;&#50668;&#51473;\&#48148;&#53461;%20&#54868;&#47732;\&#45824;&#47548;&#52280;&#54924;&#50696;&#51208;\The%20Present%20-%2003%20-%20&#51452;&#45784;&#51008;%20&#50864;&#47532;&#47484;%20&#45320;&#47924;%20&#49324;&#46993;&#54616;&#49492;&#49436;%20-%20192k.mp3" TargetMode="External"/><Relationship Id="rId1" Type="http://schemas.openxmlformats.org/officeDocument/2006/relationships/audio" Target="file:///C:\Documents%20and%20Settings\&#54812;&#49457;&#50668;&#51473;\&#48148;&#53461;%20&#54868;&#47732;\&#45824;&#47548;&#52280;&#54924;&#50696;&#51208;\&#49548;&#50896;-&#51060;&#45432;&#51452;&#49324;.wma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593" t="10500" r="29782" b="4400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거창성당 주일학교</a:t>
            </a:r>
            <a:endParaRPr lang="ko-KR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15816" y="2420888"/>
            <a:ext cx="3384376" cy="792088"/>
          </a:xfrm>
        </p:spPr>
        <p:txBody>
          <a:bodyPr/>
          <a:lstStyle/>
          <a:p>
            <a:pPr algn="l"/>
            <a:r>
              <a:rPr lang="ko-KR" altLang="en-US" dirty="0" smtClean="0"/>
              <a:t> 성탄 참회예절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589240"/>
            <a:ext cx="39239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08서울남산체 세로쓰기" pitchFamily="18" charset="-127"/>
                <a:ea typeface="08서울남산체 세로쓰기" pitchFamily="18" charset="-127"/>
              </a:rPr>
              <a:t>마음이 깨끗한 사람은 행복하다</a:t>
            </a:r>
            <a:r>
              <a:rPr lang="en-US" altLang="ko-KR" dirty="0" smtClean="0"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</a:p>
          <a:p>
            <a:pPr algn="r"/>
            <a:r>
              <a:rPr lang="ko-KR" altLang="en-US" dirty="0" smtClean="0">
                <a:latin typeface="08서울남산체 세로쓰기" pitchFamily="18" charset="-127"/>
                <a:ea typeface="08서울남산체 세로쓰기" pitchFamily="18" charset="-127"/>
              </a:rPr>
              <a:t>그들은 하느님을 뵙게 될 것이다</a:t>
            </a:r>
            <a:r>
              <a:rPr lang="en-US" altLang="ko-KR" dirty="0" smtClean="0"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</a:p>
          <a:p>
            <a:pPr algn="r"/>
            <a:r>
              <a:rPr lang="ko-KR" altLang="en-US" dirty="0" err="1" smtClean="0">
                <a:latin typeface="08서울남산체 세로쓰기" pitchFamily="18" charset="-127"/>
                <a:ea typeface="08서울남산체 세로쓰기" pitchFamily="18" charset="-127"/>
              </a:rPr>
              <a:t>마태오</a:t>
            </a:r>
            <a:r>
              <a:rPr lang="ko-KR" altLang="en-US" dirty="0" smtClean="0">
                <a:latin typeface="08서울남산체 세로쓰기" pitchFamily="18" charset="-127"/>
                <a:ea typeface="08서울남산체 세로쓰기" pitchFamily="18" charset="-127"/>
              </a:rPr>
              <a:t> </a:t>
            </a:r>
            <a:r>
              <a:rPr lang="en-US" altLang="ko-KR" dirty="0" smtClean="0">
                <a:latin typeface="08서울남산체 세로쓰기" pitchFamily="18" charset="-127"/>
                <a:ea typeface="08서울남산체 세로쓰기" pitchFamily="18" charset="-127"/>
              </a:rPr>
              <a:t>5</a:t>
            </a:r>
            <a:r>
              <a:rPr lang="ko-KR" altLang="en-US" dirty="0" smtClean="0">
                <a:latin typeface="08서울남산체 세로쓰기" pitchFamily="18" charset="-127"/>
                <a:ea typeface="08서울남산체 세로쓰기" pitchFamily="18" charset="-127"/>
              </a:rPr>
              <a:t>장 </a:t>
            </a:r>
            <a:r>
              <a:rPr lang="en-US" altLang="ko-KR" dirty="0" smtClean="0">
                <a:latin typeface="08서울남산체 세로쓰기" pitchFamily="18" charset="-127"/>
                <a:ea typeface="08서울남산체 세로쓰기" pitchFamily="18" charset="-127"/>
              </a:rPr>
              <a:t>8</a:t>
            </a:r>
            <a:r>
              <a:rPr lang="ko-KR" altLang="en-US" dirty="0" smtClean="0">
                <a:latin typeface="08서울남산체 세로쓰기" pitchFamily="18" charset="-127"/>
                <a:ea typeface="08서울남산체 세로쓰기" pitchFamily="18" charset="-127"/>
              </a:rPr>
              <a:t>절</a:t>
            </a:r>
            <a:endParaRPr lang="ko-KR" altLang="en-US" dirty="0"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  <p:pic>
        <p:nvPicPr>
          <p:cNvPr id="6" name="이지은_-_그_사랑_얼마나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229" t="18630" r="29022" b="4433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6875" t="10626" r="38844" b="53500"/>
          <a:stretch>
            <a:fillRect/>
          </a:stretch>
        </p:blipFill>
        <p:spPr bwMode="auto">
          <a:xfrm>
            <a:off x="179512" y="188640"/>
            <a:ext cx="285924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직사각형 5"/>
          <p:cNvSpPr/>
          <p:nvPr/>
        </p:nvSpPr>
        <p:spPr>
          <a:xfrm>
            <a:off x="3419872" y="76470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성찰의 시간</a:t>
            </a:r>
            <a:endParaRPr lang="ko-KR" altLang="en-US" sz="40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고백의 기도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endParaRPr lang="ko-KR" altLang="en-US" dirty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en-US" altLang="ko-KR" dirty="0">
                <a:solidFill>
                  <a:schemeClr val="bg1"/>
                </a:solidFill>
              </a:rPr>
              <a:t>† </a:t>
            </a:r>
            <a:r>
              <a:rPr lang="ko-KR" altLang="en-US" dirty="0">
                <a:solidFill>
                  <a:schemeClr val="bg1"/>
                </a:solidFill>
              </a:rPr>
              <a:t>우리 모두 하느님의 자비하심을 생각하고 용서 청하며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고백의 기도를 바칩시다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†</a:t>
            </a:r>
            <a:r>
              <a:rPr lang="ko-KR" altLang="en-US" dirty="0" smtClean="0">
                <a:solidFill>
                  <a:schemeClr val="bg1"/>
                </a:solidFill>
              </a:rPr>
              <a:t> 전능하신 </a:t>
            </a:r>
            <a:r>
              <a:rPr lang="ko-KR" altLang="en-US" dirty="0">
                <a:solidFill>
                  <a:schemeClr val="bg1"/>
                </a:solidFill>
              </a:rPr>
              <a:t>하느님과 </a:t>
            </a:r>
          </a:p>
          <a:p>
            <a:pPr fontAlgn="base">
              <a:buNone/>
            </a:pPr>
            <a:r>
              <a:rPr lang="ko-KR" altLang="en-US" dirty="0">
                <a:solidFill>
                  <a:schemeClr val="bg1"/>
                </a:solidFill>
              </a:rPr>
              <a:t>◎ 형제들에게 고백하오니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생각과 말과 행위로 죄를 많이 지었으며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자주 의무를 소홀히 하였나이다</a:t>
            </a:r>
            <a:r>
              <a:rPr lang="en-US" altLang="ko-KR" dirty="0">
                <a:solidFill>
                  <a:schemeClr val="bg1"/>
                </a:solidFill>
              </a:rPr>
              <a:t>. (</a:t>
            </a:r>
            <a:r>
              <a:rPr lang="ko-KR" altLang="en-US" dirty="0">
                <a:solidFill>
                  <a:schemeClr val="bg1"/>
                </a:solidFill>
              </a:rPr>
              <a:t>가슴을 치며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제 탓이요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제 탓이요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저의 큰 탓이옵니다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그러므로 간절히 바라오니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평생 동정이신 성모 마리아와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모든 천사와 성인과 형제들은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저를 위하여 하느님께 빌어 주소서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en-US" altLang="ko-KR" dirty="0">
                <a:solidFill>
                  <a:schemeClr val="bg1"/>
                </a:solidFill>
              </a:rPr>
              <a:t>† </a:t>
            </a:r>
            <a:r>
              <a:rPr lang="ko-KR" altLang="en-US" dirty="0">
                <a:solidFill>
                  <a:schemeClr val="bg1"/>
                </a:solidFill>
              </a:rPr>
              <a:t>전능하신 하느님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저희에게 자비를 베푸시어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죄를 용서하시고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영원한 생명으로 이끌어 주소서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◎ 아멘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5447" t="11917" r="29459" b="46084"/>
          <a:stretch>
            <a:fillRect/>
          </a:stretch>
        </p:blipFill>
        <p:spPr bwMode="auto">
          <a:xfrm>
            <a:off x="0" y="0"/>
            <a:ext cx="89959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5863" t="9625" r="41381" b="42251"/>
          <a:stretch>
            <a:fillRect/>
          </a:stretch>
        </p:blipFill>
        <p:spPr bwMode="auto">
          <a:xfrm>
            <a:off x="0" y="1"/>
            <a:ext cx="428396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63914"/>
            <a:ext cx="912251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용서를 청함</a:t>
            </a:r>
            <a:endParaRPr kumimoji="1" lang="en-US" altLang="ko-KR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8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8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사랑의 주님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,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저희에게 자비를 베풀어 주셔요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사랑의 주님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,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저희의 잘못을 용서하여 주셔요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저희를 사랑하시는 주님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저희도 더욱 당신을 사랑하게 해주셔요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저희를 언제나 좋은 길로 이끌어 주시는 주님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저희의 마음을 당신 마음으로 바꾸어 주셔요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08서울남산체 세로쓰기" pitchFamily="18" charset="-127"/>
                <a:ea typeface="08서울남산체 세로쓰기" pitchFamily="18" charset="-127"/>
              </a:rPr>
              <a:t>  </a:t>
            </a:r>
            <a:endParaRPr kumimoji="1" lang="en-US" altLang="ko-KR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28218" t="26250" r="27157" b="43126"/>
          <a:stretch>
            <a:fillRect/>
          </a:stretch>
        </p:blipFill>
        <p:spPr bwMode="auto">
          <a:xfrm>
            <a:off x="3707904" y="1988840"/>
            <a:ext cx="48965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88" y="188640"/>
            <a:ext cx="912251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8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                  </a:t>
            </a:r>
            <a:r>
              <a:rPr kumimoji="1" lang="ko-KR" altLang="en-US" sz="4800" dirty="0" err="1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통회의</a:t>
            </a:r>
            <a:r>
              <a:rPr kumimoji="1" lang="ko-KR" altLang="en-US" sz="48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 기도</a:t>
            </a:r>
            <a:r>
              <a:rPr lang="ko-KR" altLang="en-US" sz="2800" dirty="0">
                <a:solidFill>
                  <a:schemeClr val="bg1"/>
                </a:solidFill>
              </a:rPr>
              <a:t/>
            </a:r>
            <a:br>
              <a:rPr lang="ko-KR" altLang="en-US" sz="2800" dirty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하느님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en-US" altLang="ko-KR" sz="2800" b="1" dirty="0">
                <a:solidFill>
                  <a:schemeClr val="bg1"/>
                </a:solidFill>
              </a:rPr>
              <a:t> 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제가 </a:t>
            </a:r>
            <a:r>
              <a:rPr lang="ko-KR" altLang="en-US" sz="2800" b="1" dirty="0">
                <a:solidFill>
                  <a:schemeClr val="bg1"/>
                </a:solidFill>
              </a:rPr>
              <a:t>죄를 지어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 smtClean="0">
                <a:solidFill>
                  <a:schemeClr val="bg1"/>
                </a:solidFill>
              </a:rPr>
              <a:t> 참으로 </a:t>
            </a:r>
            <a:r>
              <a:rPr lang="ko-KR" altLang="en-US" sz="2800" b="1" dirty="0" err="1">
                <a:solidFill>
                  <a:schemeClr val="bg1"/>
                </a:solidFill>
              </a:rPr>
              <a:t>사랑받으셔야</a:t>
            </a:r>
            <a:r>
              <a:rPr lang="ko-KR" altLang="en-US" sz="2800" b="1" dirty="0">
                <a:solidFill>
                  <a:schemeClr val="bg1"/>
                </a:solidFill>
              </a:rPr>
              <a:t> 할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주님의 </a:t>
            </a:r>
            <a:r>
              <a:rPr lang="ko-KR" altLang="en-US" sz="2800" b="1" dirty="0">
                <a:solidFill>
                  <a:schemeClr val="bg1"/>
                </a:solidFill>
              </a:rPr>
              <a:t>마음을 아프게 </a:t>
            </a:r>
            <a:r>
              <a:rPr lang="ko-KR" altLang="en-US" sz="2800" b="1" dirty="0" err="1">
                <a:solidFill>
                  <a:schemeClr val="bg1"/>
                </a:solidFill>
              </a:rPr>
              <a:t>하였사오니</a:t>
            </a:r>
            <a:r>
              <a:rPr lang="ko-KR" altLang="en-US" sz="2800" b="1" dirty="0">
                <a:solidFill>
                  <a:schemeClr val="bg1"/>
                </a:solidFill>
              </a:rPr>
              <a:t/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 smtClean="0">
                <a:solidFill>
                  <a:schemeClr val="bg1"/>
                </a:solidFill>
              </a:rPr>
              <a:t> 악을 </a:t>
            </a:r>
            <a:r>
              <a:rPr lang="ko-KR" altLang="en-US" sz="2800" b="1" dirty="0">
                <a:solidFill>
                  <a:schemeClr val="bg1"/>
                </a:solidFill>
              </a:rPr>
              <a:t>저지르고 선을 소홀히 한 모든 잘못을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 smtClean="0">
                <a:solidFill>
                  <a:schemeClr val="bg1"/>
                </a:solidFill>
              </a:rPr>
              <a:t> 진심으로 </a:t>
            </a:r>
            <a:r>
              <a:rPr lang="ko-KR" altLang="en-US" sz="2800" b="1" dirty="0">
                <a:solidFill>
                  <a:schemeClr val="bg1"/>
                </a:solidFill>
              </a:rPr>
              <a:t>뉘우치나이다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br>
              <a:rPr lang="en-US" altLang="ko-KR" sz="2800" b="1" dirty="0">
                <a:solidFill>
                  <a:schemeClr val="bg1"/>
                </a:solidFill>
              </a:rPr>
            </a:br>
            <a:endParaRPr lang="en-US" altLang="ko-KR" sz="2800" b="1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chemeClr val="bg1"/>
                </a:solidFill>
              </a:rPr>
              <a:t> </a:t>
            </a:r>
            <a:r>
              <a:rPr lang="ko-KR" altLang="en-US" sz="2800" b="1" dirty="0">
                <a:solidFill>
                  <a:schemeClr val="bg1"/>
                </a:solidFill>
              </a:rPr>
              <a:t>또한 주님의 은총으로 속죄하고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다시는 죄를 짓지 않으며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죄지을 기회를 피하기로 굳게 다짐하오니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</a:rPr>
              <a:t>우리 구세주 예수 그리스도의 수난 공로를 보시고</a:t>
            </a:r>
            <a:br>
              <a:rPr lang="ko-KR" alt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저에게 자비를 베풀어주소서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br>
              <a:rPr lang="en-US" altLang="ko-KR" sz="2800" b="1" dirty="0">
                <a:solidFill>
                  <a:schemeClr val="bg1"/>
                </a:solidFill>
              </a:rPr>
            </a:br>
            <a:r>
              <a:rPr lang="en-US" altLang="ko-KR" sz="2800" b="1" dirty="0">
                <a:solidFill>
                  <a:schemeClr val="bg1"/>
                </a:solidFill>
              </a:rPr>
              <a:t/>
            </a:r>
            <a:br>
              <a:rPr lang="en-US" altLang="ko-KR" sz="2800" b="1" dirty="0">
                <a:solidFill>
                  <a:schemeClr val="bg1"/>
                </a:solidFill>
              </a:rPr>
            </a:br>
            <a:r>
              <a:rPr lang="en-US" altLang="ko-KR" sz="2800" b="1" dirty="0">
                <a:solidFill>
                  <a:schemeClr val="bg1"/>
                </a:solidFill>
              </a:rPr>
              <a:t> </a:t>
            </a:r>
            <a:r>
              <a:rPr lang="ko-KR" altLang="en-US" sz="2800" b="1" dirty="0">
                <a:solidFill>
                  <a:schemeClr val="bg1"/>
                </a:solidFill>
              </a:rPr>
              <a:t>아멘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r>
              <a:rPr lang="ko-KR" altLang="en-US" sz="2800" dirty="0"/>
              <a:t> </a:t>
            </a:r>
            <a:br>
              <a:rPr lang="ko-KR" altLang="en-US" sz="2800" dirty="0"/>
            </a:br>
            <a:endParaRPr kumimoji="1" lang="en-US" altLang="ko-KR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22312" t="8417" r="23876" b="4345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기쁘게 아기예수님을 </a:t>
            </a:r>
            <a:endParaRPr lang="en-US" altLang="ko-KR" sz="3200" dirty="0" smtClean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만나기 위해 우리의 죄를 고백해요</a:t>
            </a:r>
            <a:r>
              <a:rPr lang="en-US" altLang="ko-KR" sz="32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. - </a:t>
            </a:r>
            <a:r>
              <a:rPr lang="ko-KR" altLang="en-US" sz="32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고백성사</a:t>
            </a:r>
            <a:endParaRPr lang="ko-KR" altLang="en-US" sz="32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  <p:pic>
        <p:nvPicPr>
          <p:cNvPr id="7" name="조수아_-_당신은_사랑받기_위해_태어난_사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5949280"/>
            <a:ext cx="304800" cy="304800"/>
          </a:xfrm>
          <a:prstGeom prst="rect">
            <a:avLst/>
          </a:prstGeom>
        </p:spPr>
      </p:pic>
      <p:pic>
        <p:nvPicPr>
          <p:cNvPr id="8" name="그무엇보다강한사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7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5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51" descr="hann0621_28"/>
          <p:cNvPicPr>
            <a:picLocks noChangeAspect="1" noChangeArrowheads="1"/>
          </p:cNvPicPr>
          <p:nvPr/>
        </p:nvPicPr>
        <p:blipFill>
          <a:blip r:embed="rId4" cstate="print"/>
          <a:srcRect b="5783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562350" y="-603250"/>
            <a:ext cx="2089150" cy="1844675"/>
          </a:xfrm>
          <a:prstGeom prst="star4">
            <a:avLst>
              <a:gd name="adj" fmla="val 523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335400">
            <a:off x="3924300" y="-315913"/>
            <a:ext cx="1368425" cy="1223963"/>
          </a:xfrm>
          <a:prstGeom prst="star4">
            <a:avLst>
              <a:gd name="adj" fmla="val 523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3973120">
            <a:off x="3886994" y="-315119"/>
            <a:ext cx="1368425" cy="1223963"/>
          </a:xfrm>
          <a:prstGeom prst="star4">
            <a:avLst>
              <a:gd name="adj" fmla="val 523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700338" y="-674688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284663" y="-103505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11188" y="-60325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21513" y="-60325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042988" y="-7477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292725" y="-963613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258888" y="-5318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84213" y="-11080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692275" y="-1108075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7667625" y="-963613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492500" y="-1611313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827088" y="-11795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5580063" y="-146685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763713" y="-15398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8101013" y="-7477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554288" y="-7477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5292725" y="-504825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2916238" y="-963613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2411413" y="-81915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1619250" y="-674688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3348038" y="-11080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6084888" y="-6762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322263" y="-604838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755650" y="-1181100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6731000" y="-1036638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2555875" y="-1684338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-109538" y="-1252538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4643438" y="-15398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827088" y="-1612900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7164388" y="-820738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1617663" y="-820738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4356100" y="-577850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1979613" y="-1036638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1474788" y="-892175"/>
            <a:ext cx="503237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682625" y="-747713"/>
            <a:ext cx="503238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" name="소원-이노주사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165304"/>
            <a:ext cx="304800" cy="304800"/>
          </a:xfrm>
          <a:prstGeom prst="rect">
            <a:avLst/>
          </a:prstGeom>
        </p:spPr>
      </p:pic>
      <p:pic>
        <p:nvPicPr>
          <p:cNvPr id="45" name="The Present - 03 - 주님은 우리를 너무 사랑하셔서 - 192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53837 -0.03099 C 0.50903 0.00277 0.47952 0.0363 0.46511 0.08462 C 0.45052 0.13318 0.43716 0.19422 0.45087 0.26081 C 0.46511 0.32716 0.52795 0.42081 0.54931 0.483 C 0.57066 0.5452 0.57969 0.57826 0.57917 0.63352 C 0.57848 0.68901 0.56007 0.75745 0.54479 0.81664 C 0.52952 0.87537 0.47483 0.92971 0.48698 0.98566 C 0.49879 1.04185 0.55851 1.09711 0.61823 1.15283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9 -0.04601 C 0.17951 -0.00971 0.14791 0.02613 0.13246 0.07815 C 0.11701 0.12971 0.10312 0.19515 0.11771 0.26636 C 0.13246 0.33734 0.19948 0.43769 0.22222 0.50428 C 0.24496 0.57087 0.25451 0.60624 0.25364 0.66544 C 0.25312 0.72486 0.23368 0.79815 0.21736 0.8615 C 0.20104 0.92439 0.14288 0.98266 0.1559 1.04254 C 0.16857 1.10266 0.23194 1.16185 0.29531 1.22174 " pathEditMode="relative" rAng="0" ptsTypes="aaaaaaaA">
                                      <p:cBhvr>
                                        <p:cTn id="15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63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0.04601 C 0.02986 -0.01225 0.0599 0.02127 0.07466 0.0696 C 0.08941 0.11815 0.10313 0.17919 0.08889 0.24578 C 0.07466 0.31214 0.01059 0.40578 -0.01111 0.46798 C -0.03281 0.53018 -0.04201 0.56324 -0.04132 0.6185 C -0.04062 0.67399 -0.02205 0.74243 -0.00642 0.80162 C 0.0092 0.86035 0.06476 0.91468 0.05243 0.97064 C 0.04011 1.02682 -0.02048 1.08208 -0.0809 1.13781 " pathEditMode="relative" rAng="0" ptsTypes="aaaaaaaA">
                                      <p:cBhvr>
                                        <p:cTn id="17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4011 -0.06451 C 0.09983 -0.03075 0.16007 0.00278 0.18958 0.0511 C 0.2191 0.09965 0.2467 0.1607 0.21806 0.22728 C 0.18958 0.29364 0.06129 0.38728 0.01788 0.44948 C -0.02569 0.51168 -0.0441 0.54474 -0.04271 0.6 C -0.04132 0.65549 -0.00417 0.72393 0.02726 0.78312 C 0.05851 0.84185 0.16979 0.89619 0.14514 0.95214 C 0.12031 1.00833 -0.00104 1.06359 -0.12187 1.11931 " pathEditMode="relative" rAng="0" ptsTypes="aaaaaaaA">
                                      <p:cBhvr>
                                        <p:cTn id="1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5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400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5E-6 -0.04601 C 0.02986 -0.01225 0.0599 0.02127 0.07466 0.0696 C 0.08941 0.11815 0.10313 0.17919 0.08889 0.24578 C 0.07466 0.31214 0.01059 0.40578 -0.01111 0.46798 C -0.03281 0.53018 -0.04201 0.56324 -0.04132 0.6185 C -0.04062 0.67399 -0.02205 0.74243 -0.00642 0.80162 C 0.0092 0.86035 0.06476 0.91468 0.05243 0.97064 C 0.04011 1.02682 -0.02048 1.08208 -0.0809 1.13781 " pathEditMode="relative" rAng="0" ptsTypes="aaaaaaaA">
                                      <p:cBhvr>
                                        <p:cTn id="2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400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5E-6 1.56069E-6 C 0.01737 0.03376 0.03473 0.06705 0.04323 0.11561 C 0.05191 0.16416 0.0599 0.2252 0.05157 0.29179 C 0.04323 0.35815 0.00608 0.45179 -0.00659 0.51399 C -0.0191 0.57618 -0.02448 0.60925 -0.02396 0.66451 C -0.02362 0.72 -0.01285 0.78844 -0.00381 0.84763 C 0.0052 0.90636 0.03751 0.96069 0.03039 1.01665 C 0.02327 1.07283 -0.01198 1.12809 -0.04705 1.18381 " pathEditMode="relative" rAng="0" ptsTypes="aaaaaaaA">
                                      <p:cBhvr>
                                        <p:cTn id="2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5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2917 3.81503E-6 C -0.28056 0.03237 -0.23177 0.0645 -0.20764 0.11121 C -0.18368 0.15792 -0.16146 0.21664 -0.18455 0.28046 C -0.20764 0.34427 -0.31198 0.43445 -0.34722 0.4941 C -0.38247 0.55398 -0.3974 0.58566 -0.39601 0.63884 C -0.39497 0.69202 -0.36476 0.75792 -0.33958 0.81479 C -0.31424 0.87121 -0.22396 0.92346 -0.24392 0.97734 C -0.26406 1.03121 -0.36233 1.08439 -0.46059 1.1378 " pathEditMode="relative" rAng="0" ptsTypes="aaaaaaaA">
                                      <p:cBhvr>
                                        <p:cTn id="25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5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1441 -0.31584 C 0.03299 -0.27237 -0.04791 -0.2296 -0.08819 -0.1674 C -0.12847 -0.10451 -0.1651 -0.02682 -0.12725 0.0578 C -0.08819 0.14289 0.08525 0.26312 0.14445 0.34266 C 0.20365 0.42242 0.22813 0.46474 0.22657 0.53572 C 0.22466 0.60624 0.17414 0.6941 0.13143 0.77017 C 0.08959 0.84531 -0.06128 0.91491 -0.02777 0.98682 C 0.00591 1.05872 0.17014 1.12971 0.3349 1.20092 " pathEditMode="relative" rAng="0" ptsTypes="aaaaaaaA">
                                      <p:cBhvr>
                                        <p:cTn id="27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400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81267 -0.06313 C 0.78142 -0.02706 0.75 0.00809 0.73437 0.05965 C 0.71892 0.11098 0.70468 0.17549 0.71944 0.24578 C 0.73437 0.31583 0.80156 0.41526 0.82448 0.48092 C 0.84722 0.54682 0.85694 0.58173 0.85607 0.64046 C 0.85521 0.69896 0.83576 0.77156 0.81962 0.83422 C 0.80312 0.89641 0.74496 0.95398 0.75781 1.01341 C 0.77066 1.0726 0.8342 1.13133 0.89774 1.19028 " pathEditMode="relative" rAng="0" ptsTypes="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6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400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9792 -0.06613 C 0.2375 -0.02798 0.27708 0.00948 0.2967 0.06404 C 0.31667 0.11861 0.33472 0.18682 0.31597 0.2615 C 0.2967 0.33595 0.21181 0.44138 0.18299 0.51121 C 0.15417 0.58127 0.14219 0.61826 0.14306 0.68023 C 0.1441 0.74265 0.16875 0.81965 0.18924 0.88601 C 0.2099 0.9519 0.28368 1.01294 0.26719 1.07607 C 0.25104 1.13919 0.17066 1.20115 0.09063 1.26358 " pathEditMode="relative" rAng="0" ptsTypes="aaaaaaaA">
                                      <p:cBhvr>
                                        <p:cTn id="31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6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7552 -0.04602 C 0.15452 -0.01226 0.13351 0.02127 0.12309 0.06982 C 0.11268 0.11815 0.10313 0.17919 0.11302 0.24578 C 0.12309 0.31213 0.16806 0.40578 0.18334 0.46797 C 0.19861 0.53017 0.20504 0.56323 0.20452 0.61849 C 0.204 0.67398 0.19097 0.74242 0.18004 0.80161 C 0.1691 0.86034 0.13004 0.91468 0.13872 0.97063 C 0.1474 1.02682 0.18993 1.08208 0.23247 1.1378 " pathEditMode="relative" rAng="0" ptsTypes="aaaaaaaA">
                                      <p:cBhvr>
                                        <p:cTn id="3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9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400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5539 -0.23607 C -0.08055 -0.19306 -0.00555 -0.15029 0.0316 -0.08832 C 0.06876 -0.02613 0.10313 0.05156 0.06771 0.13642 C 0.0316 0.22058 -0.12865 0.34058 -0.18334 0.41965 C -0.23768 0.49919 -0.2606 0.54127 -0.25851 0.61179 C -0.25678 0.68231 -0.21042 0.76994 -0.17119 0.84532 C -0.13247 0.92023 0.00678 0.9896 -0.02414 1.06104 C -0.05503 1.13272 -0.2066 1.20324 -0.35816 1.27422 " pathEditMode="relative" rAng="0" ptsTypes="aaaaaaaA">
                                      <p:cBhvr>
                                        <p:cTn id="35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7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400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5174 -0.13202 C 0.48646 -0.09272 0.42118 -0.05364 0.38906 0.00254 C 0.35625 0.05942 0.32691 0.12971 0.35747 0.20648 C 0.38906 0.2837 0.52865 0.39283 0.57604 0.46474 C 0.62344 0.53711 0.64323 0.57526 0.64167 0.63954 C 0.64011 0.70382 0.59965 0.78335 0.56563 0.85226 C 0.53177 0.92023 0.41042 0.98358 0.43733 1.04879 C 0.46441 1.11376 0.59653 1.17804 0.72865 1.24254 " pathEditMode="relative" rAng="0" ptsTypes="aaaaaaaA">
                                      <p:cBhvr>
                                        <p:cTn id="37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68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454 -0.29618 C -0.0302 -0.24994 0.02431 -0.20439 0.05122 -0.13826 C 0.0783 -0.07167 0.10313 0.0111 0.07743 0.10174 C 0.05122 0.19145 -0.06527 0.31908 -0.10486 0.4037 C -0.14444 0.48856 -0.16111 0.53318 -0.15972 0.60856 C -0.15833 0.68416 -0.12465 0.77757 -0.09635 0.85804 C -0.06788 0.93804 0.03334 1.01179 0.01077 1.08833 C -0.01163 1.16463 -0.12187 1.24 -0.23211 1.31607 " pathEditMode="relative" rAng="0" ptsTypes="aaaaaaaA">
                                      <p:cBhvr>
                                        <p:cTn id="3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0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566 -0.2955 C 0.16615 -0.2518 0.08698 -0.20856 0.04775 -0.1459 C 0.00834 -0.08324 -0.02743 -0.0044 0.00972 0.08161 C 0.04775 0.16693 0.21754 0.28786 0.27518 0.36763 C 0.33282 0.44832 0.35695 0.49086 0.35504 0.56208 C 0.35313 0.63352 0.30382 0.72208 0.2625 0.79861 C 0.22136 0.87398 0.07396 0.94427 0.10677 1.01664 C 0.13959 1.08901 0.3 1.16023 0.46077 1.23237 " pathEditMode="relative" rAng="0" ptsTypes="aaaaaaaA">
                                      <p:cBhvr>
                                        <p:cTn id="41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400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552 -0.23607 C 0.15451 -0.2037 0.13351 -0.17156 0.12309 -0.12485 C 0.11267 -0.07815 0.10312 -0.01942 0.11302 0.04439 C 0.12309 0.10821 0.16806 0.19838 0.18333 0.25804 C 0.19861 0.31792 0.20503 0.3496 0.20451 0.40278 C 0.20399 0.45596 0.19097 0.52185 0.18003 0.57873 C 0.1691 0.63515 0.13003 0.6874 0.13872 0.74127 C 0.1474 0.79515 0.18993 0.84833 0.23247 0.90174 " pathEditMode="relative" rAng="0" ptsTypes="aaaaaaaA">
                                      <p:cBhvr>
                                        <p:cTn id="43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899 0.00254 C 0.15799 0.03491 0.13698 0.06705 0.12656 0.11376 C 0.11615 0.16046 0.1066 0.21919 0.11649 0.28301 C 0.12656 0.34682 0.17153 0.437 0.18681 0.49665 C 0.20208 0.55653 0.20851 0.58821 0.20799 0.64139 C 0.20747 0.69457 0.19445 0.76046 0.18351 0.81734 C 0.17257 0.87376 0.13351 0.92601 0.14219 0.97989 C 0.15087 1.03376 0.1934 1.08694 0.23594 1.14035 " pathEditMode="relative" rAng="0" ptsTypes="aaaaaaaA">
                                      <p:cBhvr>
                                        <p:cTn id="45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7587 -0.3059 C -0.13733 -0.26497 -0.19861 -0.22474 -0.22899 -0.16601 C -0.25955 -0.10706 -0.28733 -0.03353 -0.25851 0.04624 C -0.22899 0.12624 -0.09774 0.23953 -0.05295 0.31468 C -0.00833 0.38982 0.01042 0.42959 0.00885 0.49641 C 0.00729 0.563 -0.03073 0.64601 -0.06267 0.71745 C -0.09462 0.78821 -0.20885 0.85387 -0.18333 0.92185 C -0.15799 0.98936 -0.03368 1.05618 0.09063 1.12347 " pathEditMode="relative" rAng="0" ptsTypes="aaaaaaaA">
                                      <p:cBhvr>
                                        <p:cTn id="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7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618 0.03398 C 0.23421 0.06635 0.17223 0.09849 0.1415 0.1452 C 0.11094 0.1919 0.08282 0.25063 0.11198 0.31445 C 0.1415 0.37826 0.27414 0.46844 0.3191 0.52809 C 0.36424 0.58797 0.38316 0.61965 0.3816 0.67283 C 0.38004 0.72601 0.34167 0.7919 0.30938 0.84878 C 0.27726 0.9052 0.16198 0.95745 0.18768 1.01133 C 0.2132 1.0652 0.33855 1.11838 0.46407 1.17179 " pathEditMode="relative" rAng="0" ptsTypes="aaaaaaaA">
                                      <p:cBhvr>
                                        <p:cTn id="49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400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32968 -0.04601 C 0.26388 -0.01226 0.19826 0.02104 0.16562 0.06959 C 0.13298 0.11815 0.10312 0.17919 0.13402 0.24578 C 0.16562 0.31214 0.30642 0.40578 0.35416 0.46797 C 0.40208 0.53017 0.42222 0.56323 0.42048 0.61849 C 0.41892 0.67399 0.37812 0.74242 0.34392 0.80162 C 0.30954 0.86034 0.18732 0.91468 0.21441 0.97063 C 0.24166 1.02682 0.37482 1.08208 0.50816 1.1378 " pathEditMode="relative" rAng="0" ptsTypes="aaaaaaaA">
                                      <p:cBhvr>
                                        <p:cTn id="51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5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7552 -0.04602 C 0.15451 -0.01249 0.1335 0.02104 0.12309 0.06959 C 0.11267 0.11815 0.10312 0.17919 0.11302 0.24578 C 0.12309 0.31214 0.16805 0.40578 0.18333 0.46797 C 0.19861 0.53017 0.20503 0.56323 0.20451 0.61849 C 0.20399 0.67398 0.19097 0.74242 0.18003 0.80162 C 0.16909 0.86034 0.13003 0.91468 0.13871 0.97063 C 0.14739 1.02682 0.18993 1.08208 0.23246 1.1378 " pathEditMode="relative" rAng="0" ptsTypes="aaaaaaaA">
                                      <p:cBhvr>
                                        <p:cTn id="53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9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400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77778E-6 -4.16185E-6 C 0.02239 0.03815 0.04496 0.07584 0.05607 0.13041 C 0.06718 0.18451 0.0776 0.25295 0.06684 0.32787 C 0.05607 0.40255 0.00798 0.50775 -0.00834 0.57781 C -0.02466 0.64763 -0.0316 0.68486 -0.03108 0.74706 C -0.03056 0.80925 -0.0165 0.88625 -0.00486 0.95284 C 0.00694 1.01873 0.04878 1.08 0.03941 1.14289 C 0.03021 1.20602 -0.01528 1.26821 -0.06077 1.33087 " pathEditMode="relative" rAng="0" ptsTypes="aaaaaaaA">
                                      <p:cBhvr>
                                        <p:cTn id="55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66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4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441 -0.31584 C 0.03299 -0.27237 -0.04791 -0.2296 -0.08819 -0.1674 C -0.12847 -0.10451 -0.1651 -0.02682 -0.12725 0.0578 C -0.08819 0.14289 0.08525 0.26312 0.14445 0.34266 C 0.20365 0.42242 0.22813 0.46474 0.22657 0.53572 C 0.22466 0.60624 0.17414 0.6941 0.13143 0.77017 C 0.08959 0.84531 -0.06128 0.91491 -0.02777 0.98682 C 0.00591 1.05872 0.17014 1.12971 0.3349 1.20092 " pathEditMode="relative" rAng="0" ptsTypes="aaaaaaaA">
                                      <p:cBhvr>
                                        <p:cTn id="57" dur="9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400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9792 -0.06613 C 0.2375 -0.02798 0.27708 0.00948 0.2967 0.06404 C 0.31667 0.11861 0.33472 0.18682 0.31597 0.2615 C 0.2967 0.33595 0.21181 0.44138 0.18299 0.51121 C 0.15417 0.58127 0.14219 0.61826 0.14306 0.68023 C 0.1441 0.74265 0.16875 0.81965 0.18924 0.88601 C 0.2099 0.9519 0.28368 1.01294 0.26719 1.07607 C 0.25104 1.13919 0.17066 1.20115 0.09063 1.26358 " pathEditMode="relative" rAng="0" ptsTypes="aaaaaaaA">
                                      <p:cBhvr>
                                        <p:cTn id="59" dur="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66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1.21387E-6 C 0.02483 0.03792 0.05 0.07537 0.0625 0.12925 C 0.07448 0.18289 0.08629 0.2511 0.07413 0.32532 C 0.0625 0.39931 0.00886 0.50358 -0.00955 0.57318 C -0.02778 0.64254 -0.03507 0.67931 -0.03472 0.74104 C -0.03403 0.803 -0.0184 0.87931 -0.00573 0.94543 C 0.00747 1.01063 0.054 1.07121 0.04358 1.13387 C 0.03334 1.19653 -0.01736 1.25803 -0.06771 1.32046 " pathEditMode="relative" rAng="0" ptsTypes="aaaaaaaA">
                                      <p:cBhvr>
                                        <p:cTn id="61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66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400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539 -0.23607 C -0.08055 -0.19306 -0.00555 -0.15029 0.0316 -0.08832 C 0.06876 -0.02613 0.10313 0.05156 0.06771 0.13642 C 0.0316 0.22058 -0.12865 0.34058 -0.18334 0.41965 C -0.23768 0.49919 -0.2606 0.54127 -0.25851 0.61179 C -0.25678 0.68231 -0.21042 0.76994 -0.17119 0.84532 C -0.13247 0.92023 0.00678 0.9896 -0.02414 1.06104 C -0.05503 1.13272 -0.2066 1.20324 -0.35816 1.27422 " pathEditMode="relative" rAng="0" ptsTypes="aaaaaaaA">
                                      <p:cBhvr>
                                        <p:cTn id="63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75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55174 -0.13202 C 0.48646 -0.09272 0.42118 -0.05364 0.38906 0.00254 C 0.35625 0.05942 0.32691 0.12971 0.35747 0.20648 C 0.38906 0.2837 0.52865 0.39283 0.57604 0.46474 C 0.62344 0.53711 0.64323 0.57526 0.64167 0.63954 C 0.64011 0.70382 0.59965 0.78335 0.56563 0.85226 C 0.53177 0.92023 0.41042 0.98358 0.43733 1.04879 C 0.46441 1.11376 0.59653 1.17804 0.72865 1.24254 " pathEditMode="relative" rAng="0" ptsTypes="aaaaaaaA">
                                      <p:cBhvr>
                                        <p:cTn id="65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6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4 -0.29618 C -0.0302 -0.25179 0.02431 -0.20809 0.05122 -0.14451 C 0.0783 -0.08046 0.10313 -0.00092 0.07743 0.08601 C 0.05122 0.17249 -0.06527 0.29526 -0.10486 0.37642 C -0.14444 0.45804 -0.16111 0.50104 -0.15972 0.57341 C -0.15833 0.64601 -0.12465 0.73572 -0.09635 0.81318 C -0.06788 0.88994 0.03334 0.96093 0.01077 1.03445 C -0.01163 1.10775 -0.12187 1.18012 -0.23211 1.25318 " pathEditMode="relative" rAng="0" ptsTypes="aaaaaaaA">
                                      <p:cBhvr>
                                        <p:cTn id="67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77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-0.29873 C 0.24497 -0.25503 0.1658 -0.21179 0.12656 -0.14913 C 0.08715 -0.08647 0.05139 -0.00763 0.08854 0.07838 C 0.12656 0.1637 0.29636 0.28462 0.354 0.36439 C 0.41163 0.44509 0.43577 0.48763 0.43386 0.55884 C 0.43195 0.63029 0.38264 0.71884 0.34132 0.79538 C 0.30018 0.87075 0.15278 0.94104 0.18559 1.01341 C 0.2184 1.08578 0.37882 1.15699 0.53959 1.22913 " pathEditMode="relative" rAng="0" ptsTypes="aaaaaaaA">
                                      <p:cBhvr>
                                        <p:cTn id="69" dur="9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400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7552 -0.23607 C 0.15451 -0.2037 0.13351 -0.17156 0.12309 -0.12485 C 0.11267 -0.07815 0.10312 -0.01942 0.11302 0.04439 C 0.12309 0.10821 0.16806 0.19838 0.18333 0.25804 C 0.19861 0.31792 0.20503 0.3496 0.20451 0.40278 C 0.20399 0.45596 0.19097 0.52185 0.18003 0.57873 C 0.1691 0.63515 0.13003 0.6874 0.13872 0.74127 C 0.1474 0.79515 0.18993 0.84833 0.23247 0.90174 " pathEditMode="relative" rAng="0" ptsTypes="aaaaaaaA">
                                      <p:cBhvr>
                                        <p:cTn id="71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400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552 3.17919E-6 C 0.15452 0.03237 0.13351 0.06451 0.12309 0.11121 C 0.11268 0.15792 0.10313 0.21664 0.11302 0.28046 C 0.12309 0.34427 0.16806 0.43445 0.18334 0.4941 C 0.19861 0.55399 0.20504 0.58566 0.20452 0.63884 C 0.204 0.69202 0.19097 0.75792 0.18004 0.81479 C 0.1691 0.87121 0.13004 0.92347 0.13872 0.97734 C 0.1474 1.03121 0.18993 1.08439 0.23247 1.1378 " pathEditMode="relative" rAng="0" ptsTypes="aaaaaaaA">
                                      <p:cBhvr>
                                        <p:cTn id="73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0729 -0.30266 C -0.16875 -0.26173 -0.23004 -0.2215 -0.26042 -0.16277 C -0.29097 -0.10381 -0.31875 -0.03029 -0.28993 0.04948 C -0.26042 0.12948 -0.12917 0.24278 -0.08438 0.31792 C -0.03976 0.39306 -0.02101 0.43283 -0.02257 0.49965 C -0.02413 0.56624 -0.06215 0.64925 -0.0941 0.72069 C -0.12604 0.79145 -0.24028 0.85711 -0.21476 0.92509 C -0.18941 0.9926 -0.0651 1.05942 0.0592 1.12671 " pathEditMode="relative" rAng="0" ptsTypes="aaaaaaaA">
                                      <p:cBhvr>
                                        <p:cTn id="7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71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0.03399 C 0.54757 0.06636 0.56997 0.0985 0.58125 0.1452 C 0.59236 0.19191 0.60261 0.25064 0.59184 0.31445 C 0.58125 0.37827 0.53299 0.46844 0.51667 0.52809 C 0.50018 0.58798 0.49341 0.61965 0.49393 0.67283 C 0.49445 0.72601 0.50851 0.79191 0.52014 0.84879 C 0.53195 0.9052 0.57379 0.95746 0.56441 1.01133 C 0.55521 1.0652 0.50955 1.11838 0.46407 1.17179 " pathEditMode="relative" rAng="0" ptsTypes="aaaaaaaA">
                                      <p:cBhvr>
                                        <p:cTn id="77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6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4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2968 -0.04601 C 0.26388 -0.01226 0.19826 0.02104 0.16562 0.06959 C 0.13298 0.11815 0.10312 0.17919 0.13402 0.24578 C 0.16562 0.31214 0.30642 0.40578 0.35416 0.46797 C 0.40208 0.53017 0.42222 0.56323 0.42048 0.61849 C 0.41892 0.67399 0.37812 0.74242 0.34392 0.80162 C 0.30954 0.86034 0.18732 0.91468 0.21441 0.97063 C 0.24166 1.02682 0.37482 1.08208 0.50816 1.1378 " pathEditMode="relative" rAng="0" ptsTypes="aaaaaaaA">
                                      <p:cBhvr>
                                        <p:cTn id="79" dur="9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59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4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7552 -0.04602 C 0.15451 -0.01249 0.1335 0.02104 0.12309 0.06959 C 0.11267 0.11815 0.10312 0.17919 0.11302 0.24578 C 0.12309 0.31214 0.16805 0.40578 0.18333 0.46797 C 0.19861 0.53017 0.20503 0.56323 0.20451 0.61849 C 0.20399 0.67398 0.19097 0.74242 0.18003 0.80162 C 0.16909 0.86034 0.13003 0.91468 0.13871 0.97063 C 0.14739 1.02682 0.18993 1.08208 0.23246 1.1378 " pathEditMode="relative" rAng="0" ptsTypes="aaaaaaaA">
                                      <p:cBhvr>
                                        <p:cTn id="8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9440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5616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38062" t="17833" r="38313" b="46626"/>
          <a:stretch>
            <a:fillRect/>
          </a:stretch>
        </p:blipFill>
        <p:spPr bwMode="auto">
          <a:xfrm>
            <a:off x="395536" y="332656"/>
            <a:ext cx="2592288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직사각형 7"/>
          <p:cNvSpPr/>
          <p:nvPr/>
        </p:nvSpPr>
        <p:spPr>
          <a:xfrm>
            <a:off x="323528" y="414908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latin typeface="08서울남산체 세로쓰기" pitchFamily="18" charset="-127"/>
                <a:ea typeface="08서울남산체 세로쓰기" pitchFamily="18" charset="-127"/>
              </a:rPr>
              <a:t>우리는 </a:t>
            </a:r>
          </a:p>
          <a:p>
            <a:pPr>
              <a:defRPr/>
            </a:pPr>
            <a:r>
              <a:rPr lang="ko-KR" altLang="en-US" sz="2400" b="1" dirty="0">
                <a:latin typeface="08서울남산체 세로쓰기" pitchFamily="18" charset="-127"/>
                <a:ea typeface="08서울남산체 세로쓰기" pitchFamily="18" charset="-127"/>
              </a:rPr>
              <a:t>세례성사를 </a:t>
            </a:r>
            <a:r>
              <a:rPr lang="ko-KR" altLang="en-US" sz="2400" b="1" dirty="0" smtClean="0">
                <a:latin typeface="08서울남산체 세로쓰기" pitchFamily="18" charset="-127"/>
                <a:ea typeface="08서울남산체 세로쓰기" pitchFamily="18" charset="-127"/>
              </a:rPr>
              <a:t>통해</a:t>
            </a:r>
            <a:endParaRPr lang="en-US" altLang="ko-KR" sz="2400" b="1" dirty="0" smtClean="0">
              <a:latin typeface="08서울남산체 세로쓰기" pitchFamily="18" charset="-127"/>
              <a:ea typeface="08서울남산체 세로쓰기" pitchFamily="18" charset="-127"/>
            </a:endParaRPr>
          </a:p>
          <a:p>
            <a:pPr>
              <a:defRPr/>
            </a:pPr>
            <a:r>
              <a:rPr lang="ko-KR" altLang="en-US" sz="2400" b="1" dirty="0" smtClean="0">
                <a:latin typeface="08서울남산체 세로쓰기" pitchFamily="18" charset="-127"/>
                <a:ea typeface="08서울남산체 세로쓰기" pitchFamily="18" charset="-127"/>
              </a:rPr>
              <a:t>깨끗한 </a:t>
            </a:r>
            <a:r>
              <a:rPr lang="ko-KR" altLang="en-US" sz="2400" b="1" dirty="0">
                <a:latin typeface="08서울남산체 세로쓰기" pitchFamily="18" charset="-127"/>
                <a:ea typeface="08서울남산체 세로쓰기" pitchFamily="18" charset="-127"/>
              </a:rPr>
              <a:t>영혼으로 다시 태어났습니다</a:t>
            </a:r>
            <a:r>
              <a:rPr lang="en-US" altLang="ko-KR" sz="2400" b="1" dirty="0">
                <a:latin typeface="08서울남산체 세로쓰기" pitchFamily="18" charset="-127"/>
                <a:ea typeface="08서울남산체 세로쓰기" pitchFamily="18" charset="-127"/>
              </a:rPr>
              <a:t>.</a:t>
            </a:r>
            <a:endParaRPr lang="ko-KR" altLang="en-US" sz="2400" dirty="0"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562" t="12250" r="29126" b="44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" y="980728"/>
            <a:ext cx="9144001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하지만</a:t>
            </a:r>
            <a:r>
              <a:rPr lang="ko-KR" altLang="en-US" sz="3200" dirty="0"/>
              <a:t>  </a:t>
            </a:r>
          </a:p>
          <a:p>
            <a:pPr algn="ctr"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연약한 우리는</a:t>
            </a:r>
          </a:p>
          <a:p>
            <a:pPr algn="ctr"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이러저러한 일들로 </a:t>
            </a:r>
            <a:b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크고 작은 잘못을 하게 됩니다</a:t>
            </a:r>
            <a:r>
              <a:rPr lang="en-US" altLang="ko-K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altLang="ko-K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>
            <a:spLocks noRot="1" noChangeArrowheads="1"/>
          </p:cNvSpPr>
          <p:nvPr/>
        </p:nvSpPr>
        <p:spPr bwMode="auto">
          <a:xfrm>
            <a:off x="603250" y="2435225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하느님 뜻에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맞지 않는 것을 알고 있으면서도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스스로가 짓는 것을 죄라고 합니다</a:t>
            </a: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395536" y="1052736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교만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인색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쾌락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분노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탐식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질투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태만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0687" t="13125" r="40938" b="52751"/>
          <a:stretch>
            <a:fillRect/>
          </a:stretch>
        </p:blipFill>
        <p:spPr bwMode="auto">
          <a:xfrm>
            <a:off x="6948264" y="260648"/>
            <a:ext cx="201622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5917" t="11042" r="26834" b="434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45280" t="19792" r="38970" b="57458"/>
          <a:stretch>
            <a:fillRect/>
          </a:stretch>
        </p:blipFill>
        <p:spPr bwMode="auto">
          <a:xfrm>
            <a:off x="179512" y="188640"/>
            <a:ext cx="172819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50825" y="260350"/>
            <a:ext cx="8510588" cy="5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잘못으로부터</a:t>
            </a:r>
            <a:b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떠나지 않으면 어떻게 될까요</a:t>
            </a: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8" name="Picture 3" descr="IMG_8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맑은 물은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자기 안에 담은 것을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또렷이 보여줍니다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누군가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돌을 던진다면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물의 일렁임에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흐릿하게 보이겠지요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281" t="15750" r="10751" b="18959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좋은 경치도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구름이 모여 들어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태양빛을 가린다면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제대로 볼 수 없을 것입니다</a:t>
            </a:r>
            <a:r>
              <a:rPr kumimoji="0" lang="en-US" altLang="ko-K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4" descr="IMG_8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0"/>
            <a:ext cx="9685338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이처럼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우리의  잘못은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하느님과의 관계를 약하게 합니다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하느님과의 관계가 약해지면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많은 은총으로부터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멀어지게 되며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더 큰 잘못에 빠지게 됩니다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260" t="10167" r="27490" b="42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embra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렘브란트가 그린 명화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‘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돌아 온 탕자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입니다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온갖 잘못을 저지르고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만신창이가 되어  온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아들의 모습입니다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아버지의 모습을 보십시오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부끄러움을 무릅쓰고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돌아와 뉘우치는 아들을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따뜻이 맞이하고 있습니다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5" descr="rembra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23975"/>
            <a:ext cx="137160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Rot="1" noChangeArrowheads="1"/>
          </p:cNvSpPr>
          <p:nvPr/>
        </p:nvSpPr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고해성사는 </a:t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하느님과 이웃의 사이를 </a:t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좋게 하는 화해의 성사입니다 </a:t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고해성사는  아픈 영혼을 </a:t>
            </a:r>
            <a:b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낫게 하는 치유의 성사입니다</a:t>
            </a: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ko-KR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 err="1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루가</a:t>
            </a:r>
            <a:r>
              <a:rPr lang="ko-KR" altLang="en-US" sz="24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15;11~32</a:t>
            </a:r>
            <a:endParaRPr lang="ko-KR" altLang="en-US" sz="24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00"/>
                            </p:stCondLst>
                            <p:childTnLst>
                              <p:par>
                                <p:cTn id="7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8" descr="CHOI7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Rot="1" noChangeArrowheads="1"/>
          </p:cNvSpPr>
          <p:nvPr/>
        </p:nvSpPr>
        <p:spPr bwMode="auto">
          <a:xfrm>
            <a:off x="107950" y="2276475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우리를 죄로부터 구원하기 위해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예수님께서는 십자가의 사랑으로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하느님께로 가까이 이끌어주셨습니다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17500" r="38314" b="52750"/>
          <a:stretch>
            <a:fillRect/>
          </a:stretch>
        </p:blipFill>
        <p:spPr bwMode="auto">
          <a:xfrm>
            <a:off x="179512" y="188640"/>
            <a:ext cx="2195736" cy="19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23850" y="0"/>
            <a:ext cx="851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고백성사의 과정 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0" y="1196975"/>
            <a:ext cx="91440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성찰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하느님과 이웃의 관계를 되돌아 봅니다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통회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자신의 죄를 뉘우치고 진정으로 아파합니다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결심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굳은 신앙생활을 다짐합니다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고백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죄를 솔직하고 겸손하며 명료하게 고백합니다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용서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사제의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사죄경을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통한 하느님의 용서를 받습니다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보속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사제가 정해주는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보속은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빠른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시간내에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합니다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594" t="35583" r="11408" b="12792"/>
          <a:stretch>
            <a:fillRect/>
          </a:stretch>
        </p:blipFill>
        <p:spPr bwMode="auto">
          <a:xfrm>
            <a:off x="0" y="0"/>
            <a:ext cx="90943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347864" y="26064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3200" dirty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편</a:t>
            </a:r>
            <a:r>
              <a:rPr lang="ko-KR" altLang="en-US" sz="3200" dirty="0" smtClean="0">
                <a:solidFill>
                  <a:schemeClr val="bg1"/>
                </a:solidFill>
                <a:latin typeface="08서울남산체 세로쓰기" pitchFamily="18" charset="-127"/>
                <a:ea typeface="08서울남산체 세로쓰기" pitchFamily="18" charset="-127"/>
              </a:rPr>
              <a:t>지 낭송</a:t>
            </a:r>
            <a:endParaRPr lang="ko-KR" altLang="en-US" sz="3200" dirty="0">
              <a:solidFill>
                <a:schemeClr val="bg1"/>
              </a:solidFill>
              <a:latin typeface="08서울남산체 세로쓰기" pitchFamily="18" charset="-127"/>
              <a:ea typeface="08서울남산체 세로쓰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355</Words>
  <Application>Microsoft Office PowerPoint</Application>
  <PresentationFormat>화면 슬라이드 쇼(4:3)</PresentationFormat>
  <Paragraphs>105</Paragraphs>
  <Slides>15</Slides>
  <Notes>0</Notes>
  <HiddenSlides>0</HiddenSlides>
  <MMClips>5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거창성당 주일학교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고백의 기도</vt:lpstr>
      <vt:lpstr>슬라이드 12</vt:lpstr>
      <vt:lpstr>슬라이드 13</vt:lpstr>
      <vt:lpstr>슬라이드 14</vt:lpstr>
      <vt:lpstr>슬라이드 15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거창성당 주일학교</dc:title>
  <dc:creator>Digital NEX</dc:creator>
  <cp:lastModifiedBy>Digital NEX</cp:lastModifiedBy>
  <cp:revision>15</cp:revision>
  <dcterms:created xsi:type="dcterms:W3CDTF">2011-12-02T06:28:40Z</dcterms:created>
  <dcterms:modified xsi:type="dcterms:W3CDTF">2011-12-02T08:54:42Z</dcterms:modified>
</cp:coreProperties>
</file>